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93" r:id="rId3"/>
    <p:sldId id="291" r:id="rId4"/>
    <p:sldId id="292" r:id="rId5"/>
    <p:sldId id="266" r:id="rId6"/>
    <p:sldId id="265" r:id="rId7"/>
    <p:sldId id="268" r:id="rId8"/>
    <p:sldId id="274" r:id="rId9"/>
    <p:sldId id="267" r:id="rId10"/>
    <p:sldId id="275" r:id="rId11"/>
    <p:sldId id="283" r:id="rId12"/>
    <p:sldId id="282" r:id="rId13"/>
    <p:sldId id="276" r:id="rId14"/>
    <p:sldId id="281" r:id="rId15"/>
    <p:sldId id="278" r:id="rId16"/>
    <p:sldId id="26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EE9EE"/>
    <a:srgbClr val="FF3300"/>
    <a:srgbClr val="FF5050"/>
    <a:srgbClr val="CCECFF"/>
    <a:srgbClr val="CC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6" autoAdjust="0"/>
    <p:restoredTop sz="78156" autoAdjust="0"/>
  </p:normalViewPr>
  <p:slideViewPr>
    <p:cSldViewPr>
      <p:cViewPr>
        <p:scale>
          <a:sx n="60" d="100"/>
          <a:sy n="60" d="100"/>
        </p:scale>
        <p:origin x="-105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75016-0E90-489E-AAEB-3F0BF44B3914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DD6D2-0C94-4343-82A1-8526C742D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65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5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911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987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13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238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240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375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5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60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60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60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93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90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5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4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D6D2-0C94-4343-82A1-8526C742D6A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9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61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96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87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18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04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32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62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24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0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80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CEEE-B0AB-4D16-8E6A-D16E394C271A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E33E-7A23-4980-800F-1D014D796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7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teriali/Sperimentazione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22413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it-IT" sz="6000" b="1" dirty="0" smtClean="0">
                <a:solidFill>
                  <a:srgbClr val="DEE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Valorizzare </a:t>
            </a:r>
            <a:r>
              <a:rPr lang="it-IT" sz="6000" b="1" dirty="0" err="1" smtClean="0">
                <a:solidFill>
                  <a:srgbClr val="DEE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saperi</a:t>
            </a:r>
            <a:r>
              <a:rPr lang="it-IT" sz="6000" b="1" dirty="0" smtClean="0">
                <a:solidFill>
                  <a:srgbClr val="DEE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locali</a:t>
            </a:r>
            <a:r>
              <a:rPr lang="it-IT" sz="6000" b="1" dirty="0" smtClean="0">
                <a:solidFill>
                  <a:srgbClr val="DEE9EE"/>
                </a:solidFill>
              </a:rPr>
              <a:t> </a:t>
            </a:r>
            <a:r>
              <a:rPr lang="it-IT" sz="4000" dirty="0" smtClean="0">
                <a:solidFill>
                  <a:srgbClr val="DEE9EE"/>
                </a:solidFill>
              </a:rPr>
              <a:t/>
            </a:r>
            <a:br>
              <a:rPr lang="it-IT" sz="4000" dirty="0" smtClean="0">
                <a:solidFill>
                  <a:srgbClr val="DEE9EE"/>
                </a:solidFill>
              </a:rPr>
            </a:br>
            <a:r>
              <a:rPr lang="it-IT" sz="3800" b="1" dirty="0" smtClean="0">
                <a:solidFill>
                  <a:srgbClr val="DEE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classificazioni multidimensionali</a:t>
            </a:r>
            <a:endParaRPr lang="it-IT" sz="3800" b="1" dirty="0">
              <a:solidFill>
                <a:srgbClr val="DEE9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53752"/>
            <a:ext cx="7992888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 Giusti - l.giusti@liguriadigitale.it</a:t>
            </a:r>
            <a:endParaRPr lang="it-IT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2636912"/>
            <a:ext cx="7272808" cy="421653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Agenda</a:t>
            </a:r>
            <a:endParaRPr lang="it-IT" sz="2000" dirty="0" smtClean="0"/>
          </a:p>
          <a:p>
            <a:r>
              <a:rPr lang="it-IT" sz="2000" dirty="0" smtClean="0"/>
              <a:t>&gt;  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</a:t>
            </a:r>
            <a:endParaRPr lang="it-IT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i="1" dirty="0" smtClean="0">
                <a:solidFill>
                  <a:srgbClr val="FF0000"/>
                </a:solidFill>
              </a:rPr>
              <a:t>            presentazioni/ analisi SWOT contesto</a:t>
            </a:r>
            <a:endParaRPr lang="it-IT" sz="2000" dirty="0" smtClean="0">
              <a:solidFill>
                <a:srgbClr val="FF0000"/>
              </a:solidFill>
            </a:endParaRPr>
          </a:p>
          <a:p>
            <a:endParaRPr lang="it-IT" sz="2000" dirty="0" smtClean="0"/>
          </a:p>
          <a:p>
            <a:r>
              <a:rPr lang="it-IT" sz="2000" dirty="0" smtClean="0"/>
              <a:t>5’  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SPERIMENTAZIONE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i="1" dirty="0">
                <a:solidFill>
                  <a:srgbClr val="FF0000"/>
                </a:solidFill>
              </a:rPr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           classificazione </a:t>
            </a:r>
            <a:r>
              <a:rPr lang="it-IT" sz="2000" i="1" dirty="0">
                <a:solidFill>
                  <a:srgbClr val="FF0000"/>
                </a:solidFill>
              </a:rPr>
              <a:t>semantica </a:t>
            </a:r>
            <a:r>
              <a:rPr lang="it-IT" sz="2000" i="1" dirty="0" smtClean="0">
                <a:solidFill>
                  <a:srgbClr val="FF0000"/>
                </a:solidFill>
              </a:rPr>
              <a:t>/ILC </a:t>
            </a:r>
            <a:r>
              <a:rPr lang="it-IT" sz="2000" i="1" dirty="0">
                <a:solidFill>
                  <a:srgbClr val="FF0000"/>
                </a:solidFill>
              </a:rPr>
              <a:t>e sapere </a:t>
            </a:r>
            <a:r>
              <a:rPr lang="it-IT" sz="2000" i="1" dirty="0" smtClean="0">
                <a:solidFill>
                  <a:srgbClr val="FF0000"/>
                </a:solidFill>
              </a:rPr>
              <a:t>locale</a:t>
            </a:r>
            <a:endParaRPr lang="it-IT" sz="2000" i="1" dirty="0">
              <a:solidFill>
                <a:srgbClr val="FF0000"/>
              </a:solidFill>
            </a:endParaRPr>
          </a:p>
          <a:p>
            <a:endParaRPr lang="it-IT" sz="2000" dirty="0" smtClean="0"/>
          </a:p>
          <a:p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15’  C)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</a:t>
            </a:r>
            <a:endParaRPr lang="it-IT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i="1" dirty="0" smtClean="0">
                <a:solidFill>
                  <a:srgbClr val="FF0000"/>
                </a:solidFill>
              </a:rPr>
              <a:t>             Gandhi </a:t>
            </a:r>
            <a:r>
              <a:rPr lang="it-IT" sz="2000" i="1" dirty="0">
                <a:solidFill>
                  <a:srgbClr val="FF0000"/>
                </a:solidFill>
              </a:rPr>
              <a:t>e </a:t>
            </a:r>
            <a:r>
              <a:rPr lang="it-IT" sz="2000" i="1" dirty="0" err="1">
                <a:solidFill>
                  <a:srgbClr val="FF0000"/>
                </a:solidFill>
              </a:rPr>
              <a:t>Ranganathan</a:t>
            </a:r>
            <a:r>
              <a:rPr lang="it-IT" sz="2000" i="1" dirty="0">
                <a:solidFill>
                  <a:srgbClr val="FF0000"/>
                </a:solidFill>
              </a:rPr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 / Geo KO zone periferiche</a:t>
            </a:r>
          </a:p>
          <a:p>
            <a:endParaRPr lang="it-IT" sz="2000" i="1" dirty="0">
              <a:solidFill>
                <a:srgbClr val="FF0000"/>
              </a:solidFill>
            </a:endParaRPr>
          </a:p>
          <a:p>
            <a:endParaRPr lang="it-IT" sz="2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763702" cy="1359024"/>
          </a:xfrm>
        </p:spPr>
        <p:txBody>
          <a:bodyPr>
            <a:normAutofit/>
          </a:bodyPr>
          <a:lstStyle/>
          <a:p>
            <a:pPr algn="l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SPERIMENTAZIONE: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ILC e siti locali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egnaposto contenuto 5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64503"/>
            <a:ext cx="2800566" cy="56089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467544" y="1478389"/>
            <a:ext cx="49685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Ambienteinliguria.it</a:t>
            </a:r>
            <a:endParaRPr lang="it-IT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Culturainliguria.it</a:t>
            </a:r>
            <a:endParaRPr lang="it-IT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Agriligurianet.it</a:t>
            </a:r>
            <a:endParaRPr lang="it-IT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Iolavoroliguria.it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Liguriainformasalute.it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Turismoinliguria.it</a:t>
            </a: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regione.liguria.it</a:t>
            </a: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dirty="0" smtClean="0"/>
              <a:t>Analizzato accessi:</a:t>
            </a:r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/>
              <a:t>chiavi</a:t>
            </a:r>
            <a:r>
              <a:rPr lang="it-IT" sz="2400" dirty="0" smtClean="0"/>
              <a:t>;</a:t>
            </a:r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/>
              <a:t>pagine</a:t>
            </a:r>
            <a:r>
              <a:rPr lang="it-IT" sz="2400" dirty="0"/>
              <a:t> </a:t>
            </a:r>
            <a:r>
              <a:rPr lang="it-IT" sz="2400" dirty="0" smtClean="0"/>
              <a:t>più viste</a:t>
            </a:r>
            <a:r>
              <a:rPr lang="it-IT" sz="24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/>
              <a:t>casi </a:t>
            </a:r>
            <a:r>
              <a:rPr lang="it-IT" sz="2400" b="1" dirty="0" smtClean="0"/>
              <a:t>d'uso</a:t>
            </a:r>
          </a:p>
          <a:p>
            <a:endParaRPr lang="it-IT" sz="2400" dirty="0" smtClean="0"/>
          </a:p>
          <a:p>
            <a:r>
              <a:rPr lang="it-IT" sz="2400" dirty="0" smtClean="0"/>
              <a:t>Non solo </a:t>
            </a:r>
            <a:r>
              <a:rPr lang="it-IT" sz="2400" dirty="0" smtClean="0"/>
              <a:t>contenuti «hit</a:t>
            </a:r>
            <a:r>
              <a:rPr lang="it-IT" sz="2400" dirty="0" smtClean="0"/>
              <a:t>»</a:t>
            </a:r>
            <a:r>
              <a:rPr lang="it-IT" sz="2400" dirty="0" smtClean="0"/>
              <a:t> </a:t>
            </a:r>
            <a:r>
              <a:rPr lang="it-IT" sz="2400" dirty="0" smtClean="0"/>
              <a:t>ma </a:t>
            </a:r>
            <a:r>
              <a:rPr lang="it-IT" sz="2400" dirty="0" smtClean="0"/>
              <a:t>«nicchie»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175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3300"/>
                </a:solidFill>
              </a:rPr>
              <a:t>Molta soddisfazione, qualche difficoltà</a:t>
            </a:r>
            <a:endParaRPr lang="it-IT" b="1" dirty="0">
              <a:solidFill>
                <a:srgbClr val="FF33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472608"/>
          </a:xfrm>
        </p:spPr>
        <p:txBody>
          <a:bodyPr>
            <a:normAutofit fontScale="92500" lnSpcReduction="20000"/>
          </a:bodyPr>
          <a:lstStyle/>
          <a:p>
            <a:r>
              <a:rPr lang="it-IT" sz="4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Agricoltura</a:t>
            </a:r>
            <a:endParaRPr lang="it-IT" sz="4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b="1" dirty="0"/>
              <a:t>terreni</a:t>
            </a:r>
            <a:r>
              <a:rPr lang="it-IT" dirty="0"/>
              <a:t> (</a:t>
            </a:r>
            <a:r>
              <a:rPr lang="it-IT" dirty="0" err="1" smtClean="0"/>
              <a:t>soils</a:t>
            </a:r>
            <a:r>
              <a:rPr lang="it-IT" dirty="0" smtClean="0"/>
              <a:t>) </a:t>
            </a:r>
            <a:endParaRPr lang="it-IT" dirty="0" smtClean="0"/>
          </a:p>
          <a:p>
            <a:pPr marL="457200" lvl="1" indent="0">
              <a:buNone/>
            </a:pPr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smtClean="0"/>
              <a:t>+ </a:t>
            </a:r>
            <a:r>
              <a:rPr lang="it-IT" dirty="0" smtClean="0"/>
              <a:t>faccetta «rigenerazione»</a:t>
            </a:r>
            <a:endParaRPr lang="it-IT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</a:p>
          <a:p>
            <a:pPr lvl="1"/>
            <a:r>
              <a:rPr lang="it-IT" b="1" dirty="0"/>
              <a:t>e</a:t>
            </a:r>
            <a:r>
              <a:rPr lang="it-IT" b="1" dirty="0" smtClean="0"/>
              <a:t>nergia</a:t>
            </a:r>
            <a:r>
              <a:rPr lang="it-IT" dirty="0"/>
              <a:t>: intesa come energia elettrica ma collocata non tra gli artefatti ma nel livello energia</a:t>
            </a:r>
          </a:p>
          <a:p>
            <a:pPr lvl="1"/>
            <a:r>
              <a:rPr lang="it-IT" b="1" dirty="0"/>
              <a:t>r</a:t>
            </a:r>
            <a:r>
              <a:rPr lang="it-IT" b="1" dirty="0" smtClean="0"/>
              <a:t>umore</a:t>
            </a:r>
            <a:r>
              <a:rPr lang="it-IT" dirty="0"/>
              <a:t>: g3  [an]  </a:t>
            </a:r>
            <a:endParaRPr lang="it-IT" dirty="0" smtClean="0"/>
          </a:p>
          <a:p>
            <a:pPr marL="914400" lvl="2" indent="0">
              <a:buNone/>
            </a:pPr>
            <a:r>
              <a:rPr lang="it-IT" sz="2800" dirty="0" smtClean="0"/>
              <a:t>	+Faccetta </a:t>
            </a:r>
            <a:r>
              <a:rPr lang="it-IT" sz="2800" dirty="0"/>
              <a:t>g39n «</a:t>
            </a:r>
            <a:r>
              <a:rPr lang="it-IT" sz="2800" dirty="0" err="1"/>
              <a:t>noise</a:t>
            </a:r>
            <a:r>
              <a:rPr lang="it-IT" sz="2800" dirty="0"/>
              <a:t>»</a:t>
            </a:r>
          </a:p>
          <a:p>
            <a:r>
              <a:rPr lang="it-IT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</a:t>
            </a:r>
            <a:endParaRPr lang="it-IT" sz="4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b="1" dirty="0"/>
              <a:t>m</a:t>
            </a:r>
            <a:r>
              <a:rPr lang="it-IT" b="1" dirty="0" smtClean="0"/>
              <a:t>are</a:t>
            </a:r>
            <a:r>
              <a:rPr lang="it-IT" dirty="0"/>
              <a:t>: mar ligure, mar tirreno</a:t>
            </a:r>
            <a:r>
              <a:rPr lang="it-IT" dirty="0" smtClean="0"/>
              <a:t>, </a:t>
            </a:r>
            <a:r>
              <a:rPr lang="it-IT" dirty="0"/>
              <a:t>oceani, ma non mare</a:t>
            </a:r>
          </a:p>
          <a:p>
            <a:pPr lvl="1"/>
            <a:r>
              <a:rPr lang="it-IT" b="1" dirty="0"/>
              <a:t>spiaggia</a:t>
            </a:r>
            <a:r>
              <a:rPr lang="it-IT" dirty="0"/>
              <a:t>: sistemi costieri </a:t>
            </a:r>
            <a:endParaRPr lang="it-IT" dirty="0" smtClean="0"/>
          </a:p>
          <a:p>
            <a:pPr marL="457200" lvl="1" indent="0">
              <a:buNone/>
            </a:pPr>
            <a:r>
              <a:rPr lang="it-IT" dirty="0" smtClean="0"/>
              <a:t>		+ </a:t>
            </a:r>
            <a:r>
              <a:rPr lang="it-IT" dirty="0" smtClean="0"/>
              <a:t>Faccetta «ripascimento»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2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4800" b="1" dirty="0">
                <a:solidFill>
                  <a:srgbClr val="FF3300"/>
                </a:solidFill>
              </a:rPr>
              <a:t>E</a:t>
            </a:r>
            <a:r>
              <a:rPr lang="it-IT" sz="4800" b="1" dirty="0" smtClean="0">
                <a:solidFill>
                  <a:srgbClr val="FF3300"/>
                </a:solidFill>
              </a:rPr>
              <a:t>fficace rappresentazione del locale</a:t>
            </a:r>
            <a:endParaRPr lang="it-IT" sz="3600" b="1" dirty="0">
              <a:solidFill>
                <a:srgbClr val="FF330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484784"/>
            <a:ext cx="876298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it-IT" b="1" dirty="0" smtClean="0"/>
              <a:t>Con il Leon </a:t>
            </a:r>
            <a:r>
              <a:rPr lang="it-IT" b="1" dirty="0"/>
              <a:t>manifesto </a:t>
            </a:r>
            <a:r>
              <a:rPr lang="it-IT" b="1" dirty="0" smtClean="0"/>
              <a:t>vantaggi sui tre strati:</a:t>
            </a:r>
          </a:p>
          <a:p>
            <a:pPr lvl="1"/>
            <a:r>
              <a:rPr lang="it-IT" b="1" dirty="0" smtClean="0"/>
              <a:t>Ontologico</a:t>
            </a:r>
            <a:r>
              <a:rPr lang="it-IT" dirty="0" smtClean="0"/>
              <a:t> (preminenza)</a:t>
            </a:r>
          </a:p>
          <a:p>
            <a:pPr lvl="2"/>
            <a:r>
              <a:rPr lang="it-IT" dirty="0" smtClean="0"/>
              <a:t>Parte da «</a:t>
            </a:r>
            <a:r>
              <a:rPr lang="it-IT" b="1" i="1" dirty="0" smtClean="0"/>
              <a:t>fenomeni</a:t>
            </a:r>
            <a:r>
              <a:rPr lang="it-IT" dirty="0" smtClean="0"/>
              <a:t>» del reale&gt; orientato al territorio</a:t>
            </a:r>
          </a:p>
          <a:p>
            <a:pPr lvl="2"/>
            <a:r>
              <a:rPr lang="it-IT" dirty="0" smtClean="0"/>
              <a:t>«</a:t>
            </a:r>
            <a:r>
              <a:rPr lang="it-IT" b="1" i="1" dirty="0" smtClean="0"/>
              <a:t>Punto di definizione univoco</a:t>
            </a:r>
            <a:r>
              <a:rPr lang="it-IT" dirty="0" smtClean="0"/>
              <a:t>» facilita </a:t>
            </a:r>
            <a:r>
              <a:rPr lang="it-IT" dirty="0" err="1" smtClean="0"/>
              <a:t>postcoordinazione</a:t>
            </a:r>
            <a:endParaRPr lang="it-IT" dirty="0" smtClean="0"/>
          </a:p>
          <a:p>
            <a:pPr lvl="1"/>
            <a:r>
              <a:rPr lang="it-IT" b="1" dirty="0" smtClean="0"/>
              <a:t>Epistemologico</a:t>
            </a:r>
          </a:p>
          <a:p>
            <a:pPr lvl="2"/>
            <a:r>
              <a:rPr lang="it-IT" dirty="0" smtClean="0"/>
              <a:t>Parte dal livello più alto&gt; riavvicina le discipline umane</a:t>
            </a:r>
          </a:p>
          <a:p>
            <a:pPr lvl="1"/>
            <a:r>
              <a:rPr lang="it-IT" b="1" dirty="0" smtClean="0"/>
              <a:t>Pragmatico</a:t>
            </a:r>
          </a:p>
          <a:p>
            <a:pPr lvl="2"/>
            <a:r>
              <a:rPr lang="it-IT" dirty="0"/>
              <a:t>C</a:t>
            </a:r>
            <a:r>
              <a:rPr lang="it-IT" dirty="0" smtClean="0"/>
              <a:t>entralità a </a:t>
            </a:r>
            <a:r>
              <a:rPr lang="it-IT" b="1" i="1" dirty="0" smtClean="0"/>
              <a:t>multidimensionale</a:t>
            </a:r>
            <a:r>
              <a:rPr lang="it-IT" dirty="0" smtClean="0"/>
              <a:t> analitico-sintetico</a:t>
            </a:r>
          </a:p>
          <a:p>
            <a:pPr lvl="2"/>
            <a:r>
              <a:rPr lang="it-IT" dirty="0" smtClean="0"/>
              <a:t>Grande </a:t>
            </a:r>
            <a:r>
              <a:rPr lang="it-IT" dirty="0" err="1" smtClean="0"/>
              <a:t>comodità«</a:t>
            </a:r>
            <a:r>
              <a:rPr lang="it-IT" b="1" i="1" dirty="0" err="1" smtClean="0"/>
              <a:t>Classi</a:t>
            </a:r>
            <a:r>
              <a:rPr lang="it-IT" b="1" i="1" dirty="0" smtClean="0"/>
              <a:t> preferite</a:t>
            </a:r>
            <a:r>
              <a:rPr lang="it-IT" dirty="0" smtClean="0"/>
              <a:t>» locali</a:t>
            </a:r>
          </a:p>
          <a:p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675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it-IT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PROPOSTA:</a:t>
            </a:r>
            <a:r>
              <a:rPr lang="it-IT" sz="5400" b="1" dirty="0" smtClean="0">
                <a:solidFill>
                  <a:srgbClr val="FF0000"/>
                </a:solidFill>
              </a:rPr>
              <a:t> </a:t>
            </a:r>
            <a:r>
              <a:rPr lang="it-IT" sz="5400" b="1" dirty="0" err="1" smtClean="0">
                <a:solidFill>
                  <a:srgbClr val="FF0000"/>
                </a:solidFill>
              </a:rPr>
              <a:t>GeoKO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276872"/>
            <a:ext cx="8712968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4000" dirty="0" smtClean="0"/>
              <a:t>Una </a:t>
            </a:r>
            <a:r>
              <a:rPr lang="it-IT" sz="4000" dirty="0" err="1" smtClean="0"/>
              <a:t>Ko</a:t>
            </a:r>
            <a:r>
              <a:rPr lang="it-IT" sz="4000" dirty="0" smtClean="0"/>
              <a:t> «orientata </a:t>
            </a:r>
            <a:r>
              <a:rPr lang="it-IT" sz="4000" dirty="0" smtClean="0"/>
              <a:t>al territorio», </a:t>
            </a:r>
            <a:r>
              <a:rPr lang="it-IT" sz="4000" dirty="0" smtClean="0"/>
              <a:t>«per livelli» per un rilancio delle/dalle </a:t>
            </a:r>
            <a:r>
              <a:rPr lang="it-IT" sz="4000" dirty="0" smtClean="0"/>
              <a:t>periferie</a:t>
            </a:r>
          </a:p>
          <a:p>
            <a:pPr marL="0" indent="0">
              <a:buNone/>
            </a:pPr>
            <a:endParaRPr lang="it-IT" sz="4000" b="1" dirty="0" smtClean="0"/>
          </a:p>
          <a:p>
            <a:r>
              <a:rPr lang="it-IT" b="1" dirty="0"/>
              <a:t>Piani di coordinamento semantico</a:t>
            </a:r>
            <a:endParaRPr lang="it-IT" dirty="0"/>
          </a:p>
          <a:p>
            <a:pPr lvl="1"/>
            <a:r>
              <a:rPr lang="it-IT" dirty="0"/>
              <a:t>Organizzazione della conoscenza come base per fare rete </a:t>
            </a:r>
          </a:p>
          <a:p>
            <a:r>
              <a:rPr lang="it-IT" b="1" dirty="0" smtClean="0"/>
              <a:t>Distretti </a:t>
            </a:r>
            <a:r>
              <a:rPr lang="it-IT" b="1" dirty="0"/>
              <a:t>culturali evoluti</a:t>
            </a:r>
          </a:p>
          <a:p>
            <a:pPr marL="571500" lvl="1" indent="-171450"/>
            <a:r>
              <a:rPr lang="it-IT" dirty="0"/>
              <a:t>linguaggi condivisi per una produzione di </a:t>
            </a:r>
            <a:r>
              <a:rPr lang="it-IT" dirty="0" smtClean="0"/>
              <a:t>qualità</a:t>
            </a:r>
          </a:p>
          <a:p>
            <a:r>
              <a:rPr lang="it-IT" b="1" dirty="0" smtClean="0"/>
              <a:t>Marketing esperienziale</a:t>
            </a:r>
            <a:endParaRPr lang="it-IT" b="1" dirty="0"/>
          </a:p>
          <a:p>
            <a:pPr marL="571500" lvl="1" indent="-171450"/>
            <a:r>
              <a:rPr lang="it-IT" dirty="0"/>
              <a:t>per un turismo come esperienza e </a:t>
            </a:r>
            <a:r>
              <a:rPr lang="it-IT" dirty="0" smtClean="0"/>
              <a:t>conoscenza</a:t>
            </a:r>
            <a:endParaRPr lang="it-IT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65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43121"/>
            <a:ext cx="6624736" cy="494226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548680"/>
            <a:ext cx="8013576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Periferie del locale: </a:t>
            </a:r>
            <a:r>
              <a:rPr lang="it-IT" dirty="0" smtClean="0">
                <a:solidFill>
                  <a:srgbClr val="FF0000"/>
                </a:solidFill>
              </a:rPr>
              <a:t>Parigi-Genova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e i polloni della selva del Penna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5262" y="-4138473"/>
            <a:ext cx="3944098" cy="917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6600"/>
                </a:solidFill>
              </a:rPr>
              <a:t>Il cuore oltre il confine</a:t>
            </a:r>
            <a:r>
              <a:rPr lang="it-IT" dirty="0" smtClean="0">
                <a:solidFill>
                  <a:srgbClr val="FF6600"/>
                </a:solidFill>
              </a:rPr>
              <a:t>: una proposta</a:t>
            </a:r>
            <a:endParaRPr lang="it-IT" dirty="0">
              <a:solidFill>
                <a:srgbClr val="FF66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48880"/>
            <a:ext cx="676141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42" y="2348880"/>
            <a:ext cx="3620770" cy="4525963"/>
          </a:xfrm>
        </p:spPr>
      </p:pic>
      <p:cxnSp>
        <p:nvCxnSpPr>
          <p:cNvPr id="8" name="Connettore 1 7"/>
          <p:cNvCxnSpPr/>
          <p:nvPr/>
        </p:nvCxnSpPr>
        <p:spPr>
          <a:xfrm flipH="1">
            <a:off x="3275856" y="3509392"/>
            <a:ext cx="3096344" cy="1431776"/>
          </a:xfrm>
          <a:prstGeom prst="line">
            <a:avLst/>
          </a:prstGeom>
          <a:ln w="7620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3275856" y="3482326"/>
            <a:ext cx="3067745" cy="882778"/>
          </a:xfrm>
          <a:prstGeom prst="line">
            <a:avLst/>
          </a:prstGeom>
          <a:ln w="7620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502024"/>
            <a:ext cx="7992888" cy="1143000"/>
          </a:xfrm>
        </p:spPr>
        <p:txBody>
          <a:bodyPr>
            <a:noAutofit/>
          </a:bodyPr>
          <a:lstStyle/>
          <a:p>
            <a:r>
              <a:rPr lang="it-IT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5373216"/>
            <a:ext cx="8517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 Giusti 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l.giusti@liguriadigitale.it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7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283968" y="0"/>
            <a:ext cx="48600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ANALISI -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matrice SWOT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1656" y="1484784"/>
            <a:ext cx="4114800" cy="464137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Usando </a:t>
            </a:r>
            <a:r>
              <a:rPr lang="it-IT" dirty="0"/>
              <a:t>la nota </a:t>
            </a:r>
            <a:r>
              <a:rPr lang="it-IT" dirty="0" smtClean="0"/>
              <a:t>matrice, proviamo ad analizzare forze, debolezze, opportunità e sfide di una strategia di valorizzazione dei </a:t>
            </a:r>
            <a:r>
              <a:rPr lang="it-IT" dirty="0" err="1" smtClean="0"/>
              <a:t>saperi</a:t>
            </a:r>
            <a:r>
              <a:rPr lang="it-IT" dirty="0" smtClean="0"/>
              <a:t> locali.</a:t>
            </a:r>
            <a:endParaRPr lang="it-IT" dirty="0"/>
          </a:p>
        </p:txBody>
      </p:sp>
      <p:pic>
        <p:nvPicPr>
          <p:cNvPr id="4" name="Picture 2" descr="Risultati immagini per matrice sw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27980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-324544" y="2836503"/>
            <a:ext cx="1584176" cy="1816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it-IT" sz="2000" dirty="0" smtClean="0"/>
              <a:t>FATTTORI </a:t>
            </a:r>
          </a:p>
          <a:p>
            <a:pPr marL="0" indent="0" algn="r">
              <a:buFont typeface="Arial" pitchFamily="34" charset="0"/>
              <a:buNone/>
            </a:pPr>
            <a:r>
              <a:rPr lang="it-IT" sz="2000" dirty="0" smtClean="0"/>
              <a:t>INTERNI</a:t>
            </a:r>
          </a:p>
          <a:p>
            <a:pPr marL="0" indent="0" algn="r">
              <a:buFont typeface="Arial" pitchFamily="34" charset="0"/>
              <a:buNone/>
            </a:pPr>
            <a:endParaRPr lang="it-IT" sz="2000" dirty="0" smtClean="0"/>
          </a:p>
          <a:p>
            <a:pPr marL="0" indent="0" algn="r">
              <a:buFont typeface="Arial" pitchFamily="34" charset="0"/>
              <a:buNone/>
            </a:pPr>
            <a:endParaRPr lang="it-IT" sz="2000" dirty="0" smtClean="0"/>
          </a:p>
          <a:p>
            <a:pPr marL="0" indent="0" algn="r">
              <a:buFont typeface="Arial" pitchFamily="34" charset="0"/>
              <a:buNone/>
            </a:pPr>
            <a:r>
              <a:rPr lang="it-IT" sz="2000" dirty="0" smtClean="0"/>
              <a:t>FATTORI </a:t>
            </a:r>
          </a:p>
          <a:p>
            <a:pPr marL="0" indent="0" algn="r">
              <a:buFont typeface="Arial" pitchFamily="34" charset="0"/>
              <a:buNone/>
            </a:pPr>
            <a:r>
              <a:rPr lang="it-IT" sz="2000" dirty="0" smtClean="0"/>
              <a:t>ESTERNI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979712" y="5157192"/>
            <a:ext cx="2237420" cy="1800200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2000" dirty="0" smtClean="0"/>
              <a:t>VANTAGGIOSI</a:t>
            </a:r>
          </a:p>
          <a:p>
            <a:pPr marL="0" indent="0" algn="r">
              <a:buNone/>
            </a:pPr>
            <a:endParaRPr lang="it-IT" sz="2000" dirty="0" smtClean="0"/>
          </a:p>
          <a:p>
            <a:pPr marL="0" indent="0" algn="r">
              <a:buNone/>
            </a:pPr>
            <a:endParaRPr lang="it-IT" sz="2000" dirty="0"/>
          </a:p>
          <a:p>
            <a:pPr marL="0" indent="0" algn="r">
              <a:buNone/>
            </a:pPr>
            <a:endParaRPr lang="it-IT" sz="2000" dirty="0" smtClean="0"/>
          </a:p>
          <a:p>
            <a:pPr marL="0" indent="0" algn="r">
              <a:buNone/>
            </a:pPr>
            <a:r>
              <a:rPr lang="it-IT" sz="2000" dirty="0" smtClean="0"/>
              <a:t>PERICOLOSI</a:t>
            </a:r>
          </a:p>
        </p:txBody>
      </p:sp>
      <p:cxnSp>
        <p:nvCxnSpPr>
          <p:cNvPr id="10" name="Connettore 1 9"/>
          <p:cNvCxnSpPr>
            <a:stCxn id="4" idx="1"/>
          </p:cNvCxnSpPr>
          <p:nvPr/>
        </p:nvCxnSpPr>
        <p:spPr>
          <a:xfrm flipH="1">
            <a:off x="-36512" y="3717032"/>
            <a:ext cx="15841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4" idx="2"/>
          </p:cNvCxnSpPr>
          <p:nvPr/>
        </p:nvCxnSpPr>
        <p:spPr>
          <a:xfrm>
            <a:off x="2946676" y="4941168"/>
            <a:ext cx="0" cy="19168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20480" y="0"/>
            <a:ext cx="48600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it-IT" sz="4900" b="1" i="1" dirty="0" err="1" smtClean="0">
                <a:solidFill>
                  <a:srgbClr val="FF0000"/>
                </a:solidFill>
              </a:rPr>
              <a:t>W</a:t>
            </a:r>
            <a:r>
              <a:rPr lang="it-IT" i="1" dirty="0" err="1" smtClean="0">
                <a:solidFill>
                  <a:srgbClr val="FF0000"/>
                </a:solidFill>
              </a:rPr>
              <a:t>eaknesses</a:t>
            </a:r>
            <a:r>
              <a:rPr lang="it-IT" i="1" dirty="0" smtClean="0">
                <a:solidFill>
                  <a:srgbClr val="FF0000"/>
                </a:solidFill>
              </a:rPr>
              <a:t>:</a:t>
            </a:r>
            <a:r>
              <a:rPr lang="it-IT" dirty="0" smtClean="0">
                <a:solidFill>
                  <a:srgbClr val="FF0000"/>
                </a:solidFill>
              </a:rPr>
              <a:t> Fattori </a:t>
            </a:r>
            <a:r>
              <a:rPr lang="it-IT" dirty="0">
                <a:solidFill>
                  <a:srgbClr val="FF0000"/>
                </a:solidFill>
              </a:rPr>
              <a:t>di </a:t>
            </a:r>
            <a:r>
              <a:rPr lang="it-IT" dirty="0" smtClean="0">
                <a:solidFill>
                  <a:srgbClr val="FF0000"/>
                </a:solidFill>
              </a:rPr>
              <a:t>pericolo</a:t>
            </a:r>
            <a:r>
              <a:rPr lang="it-IT" b="1" dirty="0" smtClean="0">
                <a:solidFill>
                  <a:srgbClr val="FF0000"/>
                </a:solidFill>
              </a:rPr>
              <a:t> Interni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1656" y="1600200"/>
            <a:ext cx="4114800" cy="4525963"/>
          </a:xfrm>
        </p:spPr>
        <p:txBody>
          <a:bodyPr/>
          <a:lstStyle/>
          <a:p>
            <a:pPr marL="171450" indent="-171450"/>
            <a:r>
              <a:rPr lang="it-IT" dirty="0"/>
              <a:t>Campanilismo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it-IT" dirty="0" smtClean="0"/>
              <a:t>Scarsa fiducia nei rappresentanti</a:t>
            </a:r>
            <a:endParaRPr lang="it-IT" dirty="0"/>
          </a:p>
          <a:p>
            <a:pPr marL="171450" indent="-171450"/>
            <a:r>
              <a:rPr lang="it-IT" dirty="0"/>
              <a:t>Sistemi di classificazione arretrati</a:t>
            </a:r>
          </a:p>
          <a:p>
            <a:pPr marL="171450" indent="-171450"/>
            <a:r>
              <a:rPr lang="it-IT" dirty="0" err="1"/>
              <a:t>Overload</a:t>
            </a:r>
            <a:r>
              <a:rPr lang="it-IT" dirty="0"/>
              <a:t> informativo e invasione </a:t>
            </a:r>
            <a:r>
              <a:rPr lang="it-IT" dirty="0" err="1" smtClean="0"/>
              <a:t>buzzwords</a:t>
            </a:r>
            <a:endParaRPr lang="it-IT" dirty="0"/>
          </a:p>
        </p:txBody>
      </p:sp>
      <p:pic>
        <p:nvPicPr>
          <p:cNvPr id="7" name="Picture 2" descr="Risultati immagini per matrice sw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57" y="2348880"/>
            <a:ext cx="19750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194462" y="2232561"/>
            <a:ext cx="1246909" cy="1116280"/>
          </a:xfrm>
          <a:prstGeom prst="rect">
            <a:avLst/>
          </a:prstGeom>
          <a:noFill/>
          <a:ln w="30480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1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20480" y="0"/>
            <a:ext cx="48600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i="1" dirty="0" err="1" smtClean="0">
                <a:solidFill>
                  <a:srgbClr val="FF0000"/>
                </a:solidFill>
              </a:rPr>
              <a:t>S</a:t>
            </a:r>
            <a:r>
              <a:rPr lang="it-IT" i="1" dirty="0" err="1" smtClean="0">
                <a:solidFill>
                  <a:srgbClr val="FF0000"/>
                </a:solidFill>
              </a:rPr>
              <a:t>trenghts</a:t>
            </a:r>
            <a:r>
              <a:rPr lang="it-IT" i="1" dirty="0" smtClean="0">
                <a:solidFill>
                  <a:srgbClr val="FF0000"/>
                </a:solidFill>
              </a:rPr>
              <a:t>:</a:t>
            </a:r>
            <a:r>
              <a:rPr lang="it-IT" dirty="0" smtClean="0">
                <a:solidFill>
                  <a:srgbClr val="FF0000"/>
                </a:solidFill>
              </a:rPr>
              <a:t> Fattori di vantaggio</a:t>
            </a:r>
            <a:r>
              <a:rPr lang="it-IT" b="1" dirty="0" smtClean="0">
                <a:solidFill>
                  <a:srgbClr val="FF0000"/>
                </a:solidFill>
              </a:rPr>
              <a:t> Interni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 marL="171450" indent="-171450"/>
            <a:r>
              <a:rPr lang="it-IT" dirty="0" smtClean="0"/>
              <a:t>Miniaturizzazione </a:t>
            </a:r>
            <a:r>
              <a:rPr lang="it-IT" dirty="0"/>
              <a:t>e decentramento </a:t>
            </a:r>
            <a:r>
              <a:rPr lang="it-IT" dirty="0" smtClean="0"/>
              <a:t>tecnologico</a:t>
            </a:r>
          </a:p>
          <a:p>
            <a:pPr marL="171450" indent="-171450"/>
            <a:r>
              <a:rPr lang="it-IT" dirty="0"/>
              <a:t>Successo produzioni tipiche di qualità: disciplinari di produzione</a:t>
            </a:r>
          </a:p>
          <a:p>
            <a:pPr marL="171450" indent="-171450"/>
            <a:endParaRPr lang="it-IT" dirty="0"/>
          </a:p>
        </p:txBody>
      </p:sp>
      <p:pic>
        <p:nvPicPr>
          <p:cNvPr id="4" name="Picture 2" descr="Risultati immagini per matrice sw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57" y="2348880"/>
            <a:ext cx="19750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195736" y="2220684"/>
            <a:ext cx="1276598" cy="1128157"/>
          </a:xfrm>
          <a:prstGeom prst="rect">
            <a:avLst/>
          </a:prstGeom>
          <a:noFill/>
          <a:ln w="30480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68444" y="4437113"/>
            <a:ext cx="4114800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it-IT" sz="2800" dirty="0" smtClean="0"/>
              <a:t>Contiguità</a:t>
            </a:r>
            <a:r>
              <a:rPr lang="it-IT" sz="2800" dirty="0" smtClean="0"/>
              <a:t> geografica</a:t>
            </a:r>
            <a:endParaRPr lang="it-IT" sz="2800" dirty="0" smtClean="0"/>
          </a:p>
          <a:p>
            <a:pPr marL="171450" indent="-171450"/>
            <a:r>
              <a:rPr lang="it-IT" sz="2800" dirty="0" smtClean="0"/>
              <a:t>Ricchezza di risorse </a:t>
            </a:r>
            <a:r>
              <a:rPr lang="it-IT" sz="2800" dirty="0" smtClean="0"/>
              <a:t>(culturali, </a:t>
            </a:r>
            <a:r>
              <a:rPr lang="it-IT" sz="2800" dirty="0" err="1" smtClean="0"/>
              <a:t>ambientali,etc</a:t>
            </a:r>
            <a:r>
              <a:rPr lang="it-IT" sz="28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4611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24" y="4116379"/>
            <a:ext cx="1579188" cy="10005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64904"/>
            <a:ext cx="2304256" cy="3393167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6732240" y="3717032"/>
            <a:ext cx="3151795" cy="2016224"/>
            <a:chOff x="7322655" y="2636912"/>
            <a:chExt cx="3151795" cy="2016224"/>
          </a:xfrm>
        </p:grpSpPr>
        <p:sp>
          <p:nvSpPr>
            <p:cNvPr id="19" name="Rettangolo 18"/>
            <p:cNvSpPr/>
            <p:nvPr/>
          </p:nvSpPr>
          <p:spPr>
            <a:xfrm>
              <a:off x="8391206" y="2636912"/>
              <a:ext cx="2083244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55" y="2852936"/>
              <a:ext cx="1785849" cy="1131472"/>
            </a:xfrm>
            <a:prstGeom prst="rect">
              <a:avLst/>
            </a:prstGeom>
          </p:spPr>
        </p:pic>
      </p:grpSp>
      <p:sp>
        <p:nvSpPr>
          <p:cNvPr id="3" name="Rettangolo 2"/>
          <p:cNvSpPr/>
          <p:nvPr/>
        </p:nvSpPr>
        <p:spPr>
          <a:xfrm>
            <a:off x="-36512" y="0"/>
            <a:ext cx="4344544" cy="6858000"/>
          </a:xfrm>
          <a:prstGeom prst="rect">
            <a:avLst/>
          </a:prstGeom>
          <a:solidFill>
            <a:srgbClr val="DE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51520" y="4501569"/>
            <a:ext cx="3881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SOGNO: </a:t>
            </a:r>
            <a:r>
              <a:rPr lang="it-IT" sz="2000" dirty="0" smtClean="0"/>
              <a:t>disintermediazione come </a:t>
            </a:r>
            <a:r>
              <a:rPr lang="it-IT" sz="2000" dirty="0" err="1" smtClean="0"/>
              <a:t>reintermediazione</a:t>
            </a:r>
            <a:r>
              <a:rPr lang="it-IT" sz="2200" dirty="0" smtClean="0"/>
              <a:t> </a:t>
            </a:r>
            <a:r>
              <a:rPr lang="it-IT" sz="2800" b="1" dirty="0" smtClean="0"/>
              <a:t>DAL BASSO</a:t>
            </a:r>
            <a:endParaRPr lang="it-IT" sz="2800" b="1" dirty="0"/>
          </a:p>
        </p:txBody>
      </p:sp>
      <p:sp>
        <p:nvSpPr>
          <p:cNvPr id="12" name="Rettangolo 11"/>
          <p:cNvSpPr/>
          <p:nvPr/>
        </p:nvSpPr>
        <p:spPr>
          <a:xfrm>
            <a:off x="395536" y="5653697"/>
            <a:ext cx="3772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REALTA’: </a:t>
            </a:r>
            <a:r>
              <a:rPr lang="it-IT" sz="2000" dirty="0" smtClean="0"/>
              <a:t>disintermediazione come </a:t>
            </a:r>
            <a:r>
              <a:rPr lang="it-IT" sz="2000" dirty="0" err="1" smtClean="0"/>
              <a:t>reintermediazione</a:t>
            </a:r>
            <a:r>
              <a:rPr lang="it-IT" sz="2000" dirty="0" smtClean="0"/>
              <a:t> </a:t>
            </a:r>
            <a:r>
              <a:rPr lang="it-IT" sz="2800" b="1" dirty="0" smtClean="0"/>
              <a:t>DALL’ALTO</a:t>
            </a:r>
            <a:endParaRPr lang="it-IT" sz="2800" b="1" dirty="0"/>
          </a:p>
        </p:txBody>
      </p:sp>
      <p:pic>
        <p:nvPicPr>
          <p:cNvPr id="13" name="Picture 2" descr="Risultati immagini per matrice sw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57" y="2348880"/>
            <a:ext cx="19750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2195736" y="3068960"/>
            <a:ext cx="1276598" cy="1128157"/>
          </a:xfrm>
          <a:prstGeom prst="rect">
            <a:avLst/>
          </a:prstGeom>
          <a:noFill/>
          <a:ln w="30480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-25064"/>
            <a:ext cx="4859044" cy="6910448"/>
          </a:xfrm>
        </p:spPr>
      </p:pic>
      <p:grpSp>
        <p:nvGrpSpPr>
          <p:cNvPr id="18" name="Gruppo 17"/>
          <p:cNvGrpSpPr/>
          <p:nvPr/>
        </p:nvGrpSpPr>
        <p:grpSpPr>
          <a:xfrm>
            <a:off x="4271520" y="-99392"/>
            <a:ext cx="4872480" cy="6858000"/>
            <a:chOff x="4308032" y="0"/>
            <a:chExt cx="4872480" cy="6858000"/>
          </a:xfrm>
        </p:grpSpPr>
        <p:sp>
          <p:nvSpPr>
            <p:cNvPr id="8" name="Rettangolo 7"/>
            <p:cNvSpPr/>
            <p:nvPr/>
          </p:nvSpPr>
          <p:spPr>
            <a:xfrm>
              <a:off x="4308032" y="0"/>
              <a:ext cx="487248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520" y="1628800"/>
              <a:ext cx="3592928" cy="511256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8388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4900" b="1" i="1" dirty="0" err="1" smtClean="0">
                <a:solidFill>
                  <a:srgbClr val="FF0000"/>
                </a:solidFill>
              </a:rPr>
              <a:t>O</a:t>
            </a:r>
            <a:r>
              <a:rPr lang="it-IT" sz="4000" i="1" dirty="0" err="1" smtClean="0">
                <a:solidFill>
                  <a:srgbClr val="FF0000"/>
                </a:solidFill>
              </a:rPr>
              <a:t>pportunity</a:t>
            </a:r>
            <a:r>
              <a:rPr lang="it-IT" sz="4000" dirty="0" smtClean="0">
                <a:solidFill>
                  <a:srgbClr val="FF0000"/>
                </a:solidFill>
              </a:rPr>
              <a:t>: Fattori di vantaggio </a:t>
            </a:r>
            <a:r>
              <a:rPr lang="it-IT" sz="4000" b="1" dirty="0" smtClean="0">
                <a:solidFill>
                  <a:srgbClr val="FF0000"/>
                </a:solidFill>
              </a:rPr>
              <a:t>Esterni</a:t>
            </a:r>
            <a:r>
              <a:rPr lang="it-IT" sz="4000" dirty="0" smtClean="0">
                <a:solidFill>
                  <a:srgbClr val="FF0000"/>
                </a:solidFill>
              </a:rPr>
              <a:t>  </a:t>
            </a:r>
            <a:r>
              <a:rPr lang="it-IT" sz="4900" b="1" dirty="0" smtClean="0">
                <a:solidFill>
                  <a:srgbClr val="FF0000"/>
                </a:solidFill>
              </a:rPr>
              <a:t>Disintermediazione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151386" y="3068960"/>
            <a:ext cx="1276598" cy="1128157"/>
          </a:xfrm>
          <a:prstGeom prst="rect">
            <a:avLst/>
          </a:prstGeom>
          <a:noFill/>
          <a:ln w="30480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3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32344" cy="6885384"/>
          </a:xfrm>
          <a:prstGeom prst="rect">
            <a:avLst/>
          </a:prstGeom>
        </p:spPr>
      </p:pic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1148347" y="1196752"/>
            <a:ext cx="7855418" cy="1039091"/>
          </a:xfrm>
        </p:spPr>
        <p:txBody>
          <a:bodyPr>
            <a:noAutofit/>
          </a:bodyPr>
          <a:lstStyle/>
          <a:p>
            <a:r>
              <a:rPr lang="it-IT" b="1" i="1" dirty="0" err="1" smtClean="0">
                <a:solidFill>
                  <a:srgbClr val="FF0000"/>
                </a:solidFill>
              </a:rPr>
              <a:t>O</a:t>
            </a:r>
            <a:r>
              <a:rPr lang="it-IT" sz="3600" i="1" dirty="0" err="1" smtClean="0">
                <a:solidFill>
                  <a:srgbClr val="FF0000"/>
                </a:solidFill>
              </a:rPr>
              <a:t>pportunity</a:t>
            </a:r>
            <a:r>
              <a:rPr lang="it-IT" sz="3600" i="1" dirty="0">
                <a:solidFill>
                  <a:srgbClr val="FF0000"/>
                </a:solidFill>
              </a:rPr>
              <a:t>:</a:t>
            </a:r>
            <a:r>
              <a:rPr lang="it-IT" sz="3600" dirty="0" smtClean="0">
                <a:solidFill>
                  <a:srgbClr val="FF0000"/>
                </a:solidFill>
              </a:rPr>
              <a:t> Fattori di vantaggio </a:t>
            </a:r>
            <a:r>
              <a:rPr lang="it-IT" sz="3600" b="1" dirty="0" smtClean="0">
                <a:solidFill>
                  <a:srgbClr val="FF0000"/>
                </a:solidFill>
              </a:rPr>
              <a:t>Esterni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21088"/>
            <a:ext cx="2105025" cy="2066925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5706339" y="2132856"/>
            <a:ext cx="3186141" cy="162892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Coda lunga</a:t>
            </a:r>
            <a:r>
              <a:rPr lang="it-IT" sz="4000" dirty="0" smtClean="0">
                <a:solidFill>
                  <a:srgbClr val="FF0000"/>
                </a:solidFill>
              </a:rPr>
              <a:t> sì, </a:t>
            </a:r>
          </a:p>
          <a:p>
            <a:pPr marL="0" indent="0" algn="r">
              <a:buNone/>
            </a:pPr>
            <a:r>
              <a:rPr lang="it-IT" sz="4000" dirty="0" smtClean="0">
                <a:solidFill>
                  <a:srgbClr val="FF0000"/>
                </a:solidFill>
              </a:rPr>
              <a:t>ma </a:t>
            </a:r>
            <a:r>
              <a:rPr lang="it-IT" sz="4000" b="1" dirty="0" smtClean="0">
                <a:solidFill>
                  <a:srgbClr val="FF0000"/>
                </a:solidFill>
              </a:rPr>
              <a:t>biforcuta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09020"/>
            <a:ext cx="2160240" cy="23402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934">
            <a:off x="1403552" y="3829119"/>
            <a:ext cx="3553244" cy="1897071"/>
          </a:xfrm>
          <a:prstGeom prst="rect">
            <a:avLst/>
          </a:prstGeom>
        </p:spPr>
      </p:pic>
      <p:pic>
        <p:nvPicPr>
          <p:cNvPr id="12" name="Picture 2" descr="Risultati immagini per matrice sw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65" y="2348880"/>
            <a:ext cx="19750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3779912" y="3068960"/>
            <a:ext cx="1276598" cy="1128157"/>
          </a:xfrm>
          <a:prstGeom prst="rect">
            <a:avLst/>
          </a:prstGeom>
          <a:noFill/>
          <a:ln w="30480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819744" y="3068960"/>
            <a:ext cx="1276598" cy="1128157"/>
          </a:xfrm>
          <a:prstGeom prst="rect">
            <a:avLst/>
          </a:prstGeom>
          <a:noFill/>
          <a:ln w="30480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>
            <a:noAutofit/>
          </a:bodyPr>
          <a:lstStyle/>
          <a:p>
            <a:r>
              <a:rPr lang="it-IT" b="1" i="1" dirty="0" err="1" smtClean="0">
                <a:solidFill>
                  <a:srgbClr val="FF0000"/>
                </a:solidFill>
              </a:rPr>
              <a:t>O</a:t>
            </a:r>
            <a:r>
              <a:rPr lang="it-IT" sz="3600" i="1" dirty="0" err="1" smtClean="0">
                <a:solidFill>
                  <a:srgbClr val="FF0000"/>
                </a:solidFill>
              </a:rPr>
              <a:t>pportunity</a:t>
            </a:r>
            <a:r>
              <a:rPr lang="it-IT" sz="3600" dirty="0" smtClean="0">
                <a:solidFill>
                  <a:srgbClr val="FF0000"/>
                </a:solidFill>
              </a:rPr>
              <a:t>: </a:t>
            </a:r>
            <a:r>
              <a:rPr lang="it-IT" b="1" dirty="0" smtClean="0">
                <a:solidFill>
                  <a:srgbClr val="FF0000"/>
                </a:solidFill>
              </a:rPr>
              <a:t>Classificazione semantica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840524"/>
            <a:ext cx="4217612" cy="5116868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it-IT" dirty="0" smtClean="0"/>
              <a:t>«</a:t>
            </a:r>
            <a:r>
              <a:rPr lang="it-IT" i="1" dirty="0" smtClean="0"/>
              <a:t>Una </a:t>
            </a:r>
            <a:r>
              <a:rPr lang="it-IT" i="1" dirty="0"/>
              <a:t>visione diversa dell'indicizzazione </a:t>
            </a:r>
            <a:endParaRPr lang="it-IT" i="1" dirty="0" smtClean="0"/>
          </a:p>
          <a:p>
            <a:pPr marL="0" indent="0" algn="r">
              <a:buNone/>
            </a:pPr>
            <a:r>
              <a:rPr lang="it-IT" i="1" dirty="0" smtClean="0"/>
              <a:t>semantica (….) </a:t>
            </a:r>
          </a:p>
          <a:p>
            <a:pPr marL="0" indent="0" algn="r">
              <a:buNone/>
            </a:pPr>
            <a:r>
              <a:rPr lang="it-IT" b="1" i="1" dirty="0" smtClean="0"/>
              <a:t>uno </a:t>
            </a:r>
            <a:r>
              <a:rPr lang="it-IT" b="1" i="1" dirty="0"/>
              <a:t>strumento potente </a:t>
            </a:r>
            <a:r>
              <a:rPr lang="it-IT" b="1" i="1" dirty="0" smtClean="0"/>
              <a:t>       e </a:t>
            </a:r>
            <a:r>
              <a:rPr lang="it-IT" b="1" i="1" dirty="0"/>
              <a:t>pervasivo per l'organizzazione </a:t>
            </a:r>
            <a:r>
              <a:rPr lang="it-IT" b="1" i="1" dirty="0" smtClean="0"/>
              <a:t>     integrata </a:t>
            </a:r>
            <a:r>
              <a:rPr lang="it-IT" b="1" i="1" dirty="0"/>
              <a:t>di tutti i </a:t>
            </a:r>
            <a:r>
              <a:rPr lang="it-IT" b="1" i="1" dirty="0" smtClean="0"/>
              <a:t>       servizi </a:t>
            </a:r>
            <a:r>
              <a:rPr lang="it-IT" b="1" i="1" dirty="0"/>
              <a:t>della </a:t>
            </a:r>
            <a:r>
              <a:rPr lang="it-IT" b="1" i="1" dirty="0" smtClean="0"/>
              <a:t>biblioteca</a:t>
            </a:r>
            <a:r>
              <a:rPr lang="it-IT" i="1" dirty="0" smtClean="0"/>
              <a:t>. </a:t>
            </a:r>
          </a:p>
          <a:p>
            <a:pPr marL="0" indent="0" algn="r">
              <a:buNone/>
            </a:pPr>
            <a:r>
              <a:rPr lang="it-IT" i="1" dirty="0" smtClean="0"/>
              <a:t>Questa </a:t>
            </a:r>
            <a:r>
              <a:rPr lang="it-IT" i="1" dirty="0"/>
              <a:t>idea è stata espressa con forza da </a:t>
            </a:r>
            <a:r>
              <a:rPr lang="it-IT" i="1" dirty="0" err="1" smtClean="0"/>
              <a:t>Ranganathan</a:t>
            </a:r>
            <a:r>
              <a:rPr lang="it-IT" dirty="0" smtClean="0"/>
              <a:t>»</a:t>
            </a:r>
            <a:endParaRPr lang="it-IT" dirty="0"/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it-IT" sz="2800" b="1" dirty="0" smtClean="0"/>
              <a:t>Claudio </a:t>
            </a:r>
            <a:r>
              <a:rPr lang="it-IT" sz="2800" b="1" dirty="0" err="1"/>
              <a:t>Gnoli</a:t>
            </a:r>
            <a:r>
              <a:rPr lang="it-IT" sz="2800" b="1" dirty="0"/>
              <a:t> </a:t>
            </a:r>
          </a:p>
          <a:p>
            <a:pPr marL="0" indent="0" algn="r">
              <a:buNone/>
            </a:pPr>
            <a:r>
              <a:rPr lang="it-IT" sz="2800" dirty="0" smtClean="0"/>
              <a:t>La </a:t>
            </a:r>
            <a:r>
              <a:rPr lang="it-IT" sz="2800" dirty="0"/>
              <a:t>biblioteca semantica - </a:t>
            </a:r>
            <a:r>
              <a:rPr lang="it-IT" sz="2800" dirty="0" smtClean="0"/>
              <a:t>2007</a:t>
            </a:r>
            <a:endParaRPr lang="it-IT" sz="2800" dirty="0"/>
          </a:p>
        </p:txBody>
      </p:sp>
      <p:pic>
        <p:nvPicPr>
          <p:cNvPr id="9" name="Picture 2" descr="Risultati immagini per matrice sw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49" y="2501280"/>
            <a:ext cx="19750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675728" y="3221360"/>
            <a:ext cx="1276598" cy="1128157"/>
          </a:xfrm>
          <a:prstGeom prst="rect">
            <a:avLst/>
          </a:prstGeom>
          <a:noFill/>
          <a:ln w="304800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-108520" y="1872208"/>
            <a:ext cx="4320480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dirty="0" smtClean="0">
                <a:solidFill>
                  <a:srgbClr val="FF3300"/>
                </a:solidFill>
              </a:rPr>
              <a:t>combinazione dei tre approcci</a:t>
            </a:r>
          </a:p>
          <a:p>
            <a:pPr lvl="1"/>
            <a:endParaRPr lang="it-IT" sz="2000" dirty="0" smtClean="0">
              <a:solidFill>
                <a:srgbClr val="FF3300"/>
              </a:solidFill>
            </a:endParaRPr>
          </a:p>
          <a:p>
            <a:pPr lvl="1"/>
            <a:r>
              <a:rPr lang="it-IT" dirty="0" smtClean="0">
                <a:solidFill>
                  <a:srgbClr val="FF3300"/>
                </a:solidFill>
              </a:rPr>
              <a:t>tenendoli             distinti</a:t>
            </a:r>
          </a:p>
          <a:p>
            <a:pPr lvl="1"/>
            <a:endParaRPr lang="it-IT" sz="2000" dirty="0" smtClean="0">
              <a:solidFill>
                <a:srgbClr val="FF3300"/>
              </a:solidFill>
            </a:endParaRPr>
          </a:p>
          <a:p>
            <a:pPr lvl="1"/>
            <a:r>
              <a:rPr lang="it-IT" dirty="0" smtClean="0">
                <a:solidFill>
                  <a:srgbClr val="FF3300"/>
                </a:solidFill>
              </a:rPr>
              <a:t>con preminenza all’ontologico</a:t>
            </a:r>
          </a:p>
          <a:p>
            <a:pPr marL="457200" lvl="1" indent="0">
              <a:buNone/>
            </a:pPr>
            <a:endParaRPr lang="it-IT" sz="1050" dirty="0">
              <a:solidFill>
                <a:srgbClr val="FF3300"/>
              </a:solidFill>
            </a:endParaRPr>
          </a:p>
          <a:p>
            <a:pPr marL="457200" lvl="1" indent="0" algn="r">
              <a:buNone/>
            </a:pPr>
            <a:r>
              <a:rPr lang="it-IT" b="1" i="1" dirty="0" smtClean="0">
                <a:solidFill>
                  <a:srgbClr val="FF3300"/>
                </a:solidFill>
              </a:rPr>
              <a:t>ISKO </a:t>
            </a:r>
          </a:p>
          <a:p>
            <a:pPr marL="457200" lvl="1" indent="0" algn="r">
              <a:buNone/>
            </a:pPr>
            <a:r>
              <a:rPr lang="it-IT" b="1" i="1" dirty="0" smtClean="0">
                <a:solidFill>
                  <a:srgbClr val="FF3300"/>
                </a:solidFill>
              </a:rPr>
              <a:t>«Leon </a:t>
            </a:r>
            <a:r>
              <a:rPr lang="it-IT" b="1" i="1" dirty="0">
                <a:solidFill>
                  <a:srgbClr val="FF3300"/>
                </a:solidFill>
              </a:rPr>
              <a:t>Manifesto</a:t>
            </a:r>
            <a:r>
              <a:rPr lang="it-IT" b="1" i="1" dirty="0" smtClean="0">
                <a:solidFill>
                  <a:srgbClr val="FF3300"/>
                </a:solidFill>
              </a:rPr>
              <a:t>»</a:t>
            </a:r>
            <a:endParaRPr lang="it-IT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6" y="1268760"/>
            <a:ext cx="36759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vignette4.wikia.nocookie.net/fallout/images/3/38/Glass_of_milk.jpg/revision/latest?cb=201307120345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280"/>
            <a:ext cx="3635895" cy="67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63888" y="1268760"/>
            <a:ext cx="5472607" cy="5174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 smtClean="0"/>
              <a:t>Piste </a:t>
            </a:r>
            <a:r>
              <a:rPr lang="it-IT" sz="2200" dirty="0"/>
              <a:t>intrecciate nel profondo </a:t>
            </a:r>
            <a:r>
              <a:rPr lang="it-IT" sz="2200" dirty="0" smtClean="0"/>
              <a:t>ma non si incrociano mai fisicamente: solo il dono di un po’ di latte.</a:t>
            </a:r>
          </a:p>
          <a:p>
            <a:r>
              <a:rPr lang="it-IT" sz="2200" dirty="0" smtClean="0"/>
              <a:t>Conciliazione-ibridazione</a:t>
            </a:r>
          </a:p>
          <a:p>
            <a:pPr lvl="1"/>
            <a:r>
              <a:rPr lang="it-IT" sz="2200" dirty="0" smtClean="0"/>
              <a:t>Indiani, jainisti (approccio olistico)</a:t>
            </a:r>
          </a:p>
          <a:p>
            <a:pPr lvl="1"/>
            <a:r>
              <a:rPr lang="it-IT" sz="2200" dirty="0" smtClean="0"/>
              <a:t>Viaggiano</a:t>
            </a:r>
            <a:r>
              <a:rPr lang="it-IT" sz="2200" baseline="0" dirty="0" smtClean="0"/>
              <a:t> a Londra (approccio pragmatico)</a:t>
            </a:r>
            <a:endParaRPr lang="it-IT" sz="2200" dirty="0" smtClean="0"/>
          </a:p>
          <a:p>
            <a:r>
              <a:rPr lang="it-IT" sz="2200" dirty="0" smtClean="0"/>
              <a:t>Progressione graduale, cambiare dal profondo</a:t>
            </a:r>
          </a:p>
          <a:p>
            <a:r>
              <a:rPr lang="it-IT" sz="2200" dirty="0" smtClean="0"/>
              <a:t>Vincono ma perdono,</a:t>
            </a:r>
            <a:r>
              <a:rPr lang="it-IT" sz="2200" baseline="0" dirty="0" smtClean="0"/>
              <a:t> perdono ma vincono</a:t>
            </a:r>
            <a:endParaRPr lang="it-IT" sz="2200" dirty="0" smtClean="0"/>
          </a:p>
          <a:p>
            <a:r>
              <a:rPr lang="it-IT" sz="2200" dirty="0" smtClean="0"/>
              <a:t>Punti di vista differenti risorsa non limite</a:t>
            </a:r>
          </a:p>
          <a:p>
            <a:r>
              <a:rPr lang="it-IT" sz="2200" dirty="0" smtClean="0"/>
              <a:t>Il villaggio come seme di cambiamento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it-IT" sz="4800" b="1" dirty="0">
                <a:solidFill>
                  <a:srgbClr val="FF0000"/>
                </a:solidFill>
              </a:rPr>
              <a:t>T</a:t>
            </a:r>
            <a:r>
              <a:rPr lang="it-IT" sz="4800" b="1" dirty="0" smtClean="0">
                <a:solidFill>
                  <a:srgbClr val="FF0000"/>
                </a:solidFill>
              </a:rPr>
              <a:t>orte, latte, Gandhi, </a:t>
            </a:r>
            <a:r>
              <a:rPr lang="it-IT" sz="4800" b="1" dirty="0" err="1" smtClean="0">
                <a:solidFill>
                  <a:srgbClr val="FF0000"/>
                </a:solidFill>
              </a:rPr>
              <a:t>Ranganathan</a:t>
            </a:r>
            <a:r>
              <a:rPr lang="it-IT" sz="4800" b="1" dirty="0" smtClean="0">
                <a:solidFill>
                  <a:srgbClr val="FF0000"/>
                </a:solidFill>
              </a:rPr>
              <a:t> 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395536"/>
            <a:ext cx="10641849" cy="851348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Strategia: </a:t>
            </a: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doppi servizi</a:t>
            </a:r>
            <a:endParaRPr lang="it-I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8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481</Words>
  <Application>Microsoft Office PowerPoint</Application>
  <PresentationFormat>Presentazione su schermo (4:3)</PresentationFormat>
  <Paragraphs>134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Valorizzare saperi locali  con classificazioni multidimensionali</vt:lpstr>
      <vt:lpstr>A) ANALISI - matrice SWOT</vt:lpstr>
      <vt:lpstr>Weaknesses: Fattori di pericolo Interni</vt:lpstr>
      <vt:lpstr>Strenghts: Fattori di vantaggio Interni</vt:lpstr>
      <vt:lpstr>Opportunity: Fattori di vantaggio Esterni  Disintermediazione</vt:lpstr>
      <vt:lpstr>Opportunity: Fattori di vantaggio Esterni</vt:lpstr>
      <vt:lpstr>Opportunity: Classificazione semantica</vt:lpstr>
      <vt:lpstr>Torte, latte, Gandhi, Ranganathan </vt:lpstr>
      <vt:lpstr>Strategia: doppi servizi</vt:lpstr>
      <vt:lpstr>B) SPERIMENTAZIONE: ILC e siti locali</vt:lpstr>
      <vt:lpstr>Molta soddisfazione, qualche difficoltà</vt:lpstr>
      <vt:lpstr>Efficace rappresentazione del locale</vt:lpstr>
      <vt:lpstr>C) PROPOSTA: GeoKO</vt:lpstr>
      <vt:lpstr>Periferie del locale: Parigi-Genova  e i polloni della selva del Penna</vt:lpstr>
      <vt:lpstr>Il cuore oltre il confine: una proposta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Valorizzare saperi locali  con classificazioni multidimensionali</dc:title>
  <dc:creator>tzagi</dc:creator>
  <cp:lastModifiedBy>Giusti Luca</cp:lastModifiedBy>
  <cp:revision>173</cp:revision>
  <dcterms:created xsi:type="dcterms:W3CDTF">2015-04-18T05:40:41Z</dcterms:created>
  <dcterms:modified xsi:type="dcterms:W3CDTF">2015-04-23T07:19:24Z</dcterms:modified>
</cp:coreProperties>
</file>